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70" r:id="rId10"/>
    <p:sldId id="271" r:id="rId11"/>
    <p:sldId id="276" r:id="rId12"/>
    <p:sldId id="267" r:id="rId13"/>
    <p:sldId id="269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FD36-3A72-4A79-ADCA-EF3AA135948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3A243-FCE3-4E37-BA1F-14819793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301AE-318A-4E7F-B3BB-9B975BC0CC7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7099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74980-DE2B-4E5A-A072-08F5827946B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6800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2258B8-2326-4B94-B2D2-7976AC2B2FA9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0667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19CA2-8863-4B37-B4C4-C909B957B80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316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F3190-18D5-4564-8852-C8F48F73977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44041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2192BC-BBA6-40C9-A601-AC8C9F212DD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7260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686A-CD12-490B-AA7C-D9893EC1265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8988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D6CB8-C25D-4681-9811-836DBDAC4B2B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4639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ll PC\Desktop\mainpag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2128837"/>
            <a:ext cx="9168984" cy="1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5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0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8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4212-E5BE-4073-9E0F-6B979B6A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9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FD55-3515-4F31-B754-C8050A997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800" b="1" kern="1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9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1752600"/>
          </a:xfrm>
        </p:spPr>
        <p:txBody>
          <a:bodyPr>
            <a:noAutofit/>
          </a:bodyPr>
          <a:lstStyle/>
          <a:p>
            <a:endParaRPr lang="en-GB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9</a:t>
            </a:r>
            <a:r>
              <a:rPr lang="en-GB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. 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Introduction to 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Economics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45720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Fundamentals of Management and Economics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Need and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</a:rPr>
              <a:t>need</a:t>
            </a:r>
            <a:r>
              <a:rPr lang="en-US" dirty="0">
                <a:solidFill>
                  <a:srgbClr val="FF0000"/>
                </a:solidFill>
              </a:rPr>
              <a:t> is something you </a:t>
            </a:r>
            <a:r>
              <a:rPr lang="en-US" b="1" i="1" dirty="0">
                <a:solidFill>
                  <a:srgbClr val="FF0000"/>
                </a:solidFill>
              </a:rPr>
              <a:t>have</a:t>
            </a:r>
            <a:r>
              <a:rPr lang="en-US" dirty="0">
                <a:solidFill>
                  <a:srgbClr val="FF0000"/>
                </a:solidFill>
              </a:rPr>
              <a:t> to have, something you can't do without.</a:t>
            </a:r>
            <a:r>
              <a:rPr lang="en-US" dirty="0"/>
              <a:t> A good example is food. If you don't eat, you won't survive for long. Many people have gone days without eating, but they eventually ate a lot of food. You might not need a whole lot of food, but you do need to eat. </a:t>
            </a:r>
          </a:p>
          <a:p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</a:rPr>
              <a:t>want</a:t>
            </a:r>
            <a:r>
              <a:rPr lang="en-US" dirty="0">
                <a:solidFill>
                  <a:srgbClr val="FF0000"/>
                </a:solidFill>
              </a:rPr>
              <a:t> is something you </a:t>
            </a:r>
            <a:r>
              <a:rPr lang="en-US" b="1" i="1" dirty="0">
                <a:solidFill>
                  <a:srgbClr val="FF0000"/>
                </a:solidFill>
              </a:rPr>
              <a:t>would like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have. It is not absolutely necessary, but it would be a good thing to have.</a:t>
            </a:r>
            <a:r>
              <a:rPr lang="en-US" dirty="0"/>
              <a:t> A good example is music. Now, some people might argue that music is a </a:t>
            </a:r>
            <a:r>
              <a:rPr lang="en-US" i="1" dirty="0"/>
              <a:t>need</a:t>
            </a:r>
            <a:r>
              <a:rPr lang="en-US" dirty="0"/>
              <a:t> because they think they can't do without it. But you don't need music to survive. You do need to eat. </a:t>
            </a:r>
          </a:p>
          <a:p>
            <a:endParaRPr lang="en-US" dirty="0"/>
          </a:p>
        </p:txBody>
      </p:sp>
      <p:pic>
        <p:nvPicPr>
          <p:cNvPr id="2050" name="Picture 2" descr="http://www.socialstudiesforkids.com/graphics/good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124200"/>
            <a:ext cx="7048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cialstudiesforkids.com/graphics/musicalnot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34" y="5486400"/>
            <a:ext cx="6858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Scarcity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/>
              <a:t>Definition</a:t>
            </a:r>
          </a:p>
          <a:p>
            <a:pPr lvl="1"/>
            <a:r>
              <a:rPr lang="en-US" sz="4000"/>
              <a:t>A situation in which the amount of something actually available would not be sufficient to satisfy the desire for it, if it were provided free of charge.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400" dirty="0"/>
              <a:t>The</a:t>
            </a:r>
            <a:r>
              <a:rPr lang="en-GB" b="1" dirty="0" smtClean="0">
                <a:solidFill>
                  <a:srgbClr val="0088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4400" dirty="0"/>
              <a:t>Economic</a:t>
            </a:r>
            <a:r>
              <a:rPr lang="en-GB" b="1" dirty="0" smtClean="0">
                <a:solidFill>
                  <a:srgbClr val="0088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4400" dirty="0"/>
              <a:t>Problem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Unlimited Wants</a:t>
            </a:r>
          </a:p>
          <a:p>
            <a:pPr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Scarce Resources – Land, Labour, Capital</a:t>
            </a:r>
          </a:p>
          <a:p>
            <a:pPr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Many Uses of Resources</a:t>
            </a:r>
          </a:p>
          <a:p>
            <a:pPr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Choices</a:t>
            </a:r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DA0814-307F-4E36-8D4D-1660E347F9C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81B9AD-9F87-4423-9E6B-1BB6CBD4916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553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400" dirty="0"/>
              <a:t>The Economic Problem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8099425" cy="3810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1741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What goods and services should an economy produce?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  –  should the emphasis be on agriculture, manufacturing or services, should it be on sport and leisure or housing?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1741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How should goods and services be produced?           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– labour intensive, capital intensive?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1741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Who should get the goods and services produced?   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– Even distribution? More for the rich? For those who work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5AA06A-97F8-46EF-8C96-E30B58D7B3B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772400" cy="782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4400" dirty="0"/>
              <a:t>Opportunity Cost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8134350" cy="2057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GB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Definition – the cost expressed in terms of the next best alternative sacrificed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cost of anything in terms of other things given up or sacrificed.</a:t>
            </a:r>
            <a:r>
              <a:rPr lang="en-GB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zh-CN" altLang="zh-CN" sz="3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BCD0EF-EFFE-4EC2-8522-AF91910B93F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28600"/>
            <a:ext cx="81534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400" dirty="0"/>
              <a:t>Production Possibility </a:t>
            </a:r>
            <a:r>
              <a:rPr lang="en-GB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Frontiers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43863" cy="45259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GB" sz="3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PPF Shows the different combinations of goods and services that can be produced with a given amount of resources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3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No ‘ideal’ point on the curve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3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Any point inside the curve – suggests resources are not being utilised efficiently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3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Any point outside the curve – not attainable with the current level of resources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3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Useful to demonstrate economic growth and opportunity 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06EA3C-94C0-4C54-B568-E6DF46375DB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2763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Production</a:t>
            </a: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 Possibility Frontiers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2362200" y="2057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2362200" y="5943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Arc 5"/>
          <p:cNvSpPr>
            <a:spLocks/>
          </p:cNvSpPr>
          <p:nvPr/>
        </p:nvSpPr>
        <p:spPr bwMode="auto">
          <a:xfrm>
            <a:off x="2362200" y="2590800"/>
            <a:ext cx="4189413" cy="3429000"/>
          </a:xfrm>
          <a:custGeom>
            <a:avLst/>
            <a:gdLst>
              <a:gd name="T0" fmla="*/ 0 w 21590"/>
              <a:gd name="T1" fmla="*/ 0 h 21600"/>
              <a:gd name="T2" fmla="*/ 2147483647 w 21590"/>
              <a:gd name="T3" fmla="*/ 2147483647 h 21600"/>
              <a:gd name="T4" fmla="*/ 0 w 2159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90" h="21600" fill="none" extrusionOk="0">
                <a:moveTo>
                  <a:pt x="-1" y="0"/>
                </a:moveTo>
                <a:cubicBezTo>
                  <a:pt x="11674" y="0"/>
                  <a:pt x="21236" y="9276"/>
                  <a:pt x="21590" y="20944"/>
                </a:cubicBezTo>
              </a:path>
              <a:path w="21590" h="21600" stroke="0" extrusionOk="0">
                <a:moveTo>
                  <a:pt x="-1" y="0"/>
                </a:moveTo>
                <a:cubicBezTo>
                  <a:pt x="11674" y="0"/>
                  <a:pt x="21236" y="9276"/>
                  <a:pt x="21590" y="2094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04838" y="1847850"/>
            <a:ext cx="1757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Capital Goods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858000" y="5900738"/>
            <a:ext cx="210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Consumer Goods</a:t>
            </a: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2362200" y="3505200"/>
            <a:ext cx="28194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5181600" y="3505200"/>
            <a:ext cx="0" cy="243840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1889125" y="329247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Yo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953000" y="5911850"/>
            <a:ext cx="47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Xo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241925" y="3155950"/>
            <a:ext cx="39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2362200" y="4724400"/>
            <a:ext cx="3886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6248400" y="4724400"/>
            <a:ext cx="0" cy="1219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6376988" y="431165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1905000" y="4540250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Y1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6003925" y="5911850"/>
            <a:ext cx="484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X1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1828800" y="2406650"/>
            <a:ext cx="547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Ym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6324600" y="5911850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Xm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477000" y="1711325"/>
            <a:ext cx="2514600" cy="2289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If the country is at point A on the PPF It can produce the combination of Yo capital goods and Xo consumer goods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6376988" y="1784350"/>
            <a:ext cx="2590800" cy="2432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If it reallocates its resources (moving round the PPF from A to B) it can produce more consumer goods but only at the expense of fewer capital goods. The opportunity cost of producing an extra Xo – X1 consumer goods is </a:t>
            </a:r>
            <a:r>
              <a:rPr lang="en-GB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Yo</a:t>
            </a:r>
            <a:r>
              <a:rPr lang="en-GB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– Y1 capital goods.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6" grpId="0" animBg="1"/>
      <p:bldP spid="105477" grpId="0" animBg="1"/>
      <p:bldP spid="105478" grpId="0" autoUpdateAnimBg="0"/>
      <p:bldP spid="105479" grpId="0" autoUpdateAnimBg="0"/>
      <p:bldP spid="105480" grpId="0" animBg="1"/>
      <p:bldP spid="105481" grpId="0" animBg="1"/>
      <p:bldP spid="105482" grpId="0" autoUpdateAnimBg="0"/>
      <p:bldP spid="105483" grpId="0" autoUpdateAnimBg="0"/>
      <p:bldP spid="105484" grpId="0" autoUpdateAnimBg="0"/>
      <p:bldP spid="105485" grpId="0" animBg="1"/>
      <p:bldP spid="105486" grpId="0" animBg="1"/>
      <p:bldP spid="105487" grpId="0" autoUpdateAnimBg="0"/>
      <p:bldP spid="105488" grpId="0" autoUpdateAnimBg="0"/>
      <p:bldP spid="105489" grpId="0" autoUpdateAnimBg="0"/>
      <p:bldP spid="105492" grpId="0" autoUpdateAnimBg="0"/>
      <p:bldP spid="105493" grpId="0" autoUpdateAnimBg="0"/>
      <p:bldP spid="105494" grpId="0" animBg="1" autoUpdateAnimBg="0"/>
      <p:bldP spid="10549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E1D5C-A44C-4BFE-B48E-397174FCAADB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Production Possibility Frontiers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2362200" y="16764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362200" y="59436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Arc 5"/>
          <p:cNvSpPr>
            <a:spLocks/>
          </p:cNvSpPr>
          <p:nvPr/>
        </p:nvSpPr>
        <p:spPr bwMode="auto">
          <a:xfrm>
            <a:off x="2362200" y="2590800"/>
            <a:ext cx="4189413" cy="3429000"/>
          </a:xfrm>
          <a:custGeom>
            <a:avLst/>
            <a:gdLst>
              <a:gd name="T0" fmla="*/ 0 w 21590"/>
              <a:gd name="T1" fmla="*/ 0 h 21600"/>
              <a:gd name="T2" fmla="*/ 2147483647 w 21590"/>
              <a:gd name="T3" fmla="*/ 2147483647 h 21600"/>
              <a:gd name="T4" fmla="*/ 0 w 2159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90" h="21600" fill="none" extrusionOk="0">
                <a:moveTo>
                  <a:pt x="-1" y="0"/>
                </a:moveTo>
                <a:cubicBezTo>
                  <a:pt x="11674" y="0"/>
                  <a:pt x="21236" y="9276"/>
                  <a:pt x="21590" y="20944"/>
                </a:cubicBezTo>
              </a:path>
              <a:path w="21590" h="21600" stroke="0" extrusionOk="0">
                <a:moveTo>
                  <a:pt x="-1" y="0"/>
                </a:moveTo>
                <a:cubicBezTo>
                  <a:pt x="11674" y="0"/>
                  <a:pt x="21236" y="9276"/>
                  <a:pt x="21590" y="2094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09600" y="1873250"/>
            <a:ext cx="1757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Capital Goods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705600" y="5943600"/>
            <a:ext cx="210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Consumer Goods</a:t>
            </a:r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2362200" y="3505200"/>
            <a:ext cx="2819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5181600" y="3505200"/>
            <a:ext cx="0" cy="2438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905000" y="3276600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Yo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4937125" y="5943600"/>
            <a:ext cx="47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Xo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5241925" y="3155950"/>
            <a:ext cx="39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Verdana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3717925" y="3522663"/>
            <a:ext cx="1841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3794125" y="3211513"/>
            <a:ext cx="7635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8000">
                <a:latin typeface="Verdana" pitchFamily="34" charset="0"/>
                <a:cs typeface="Times New Roman" pitchFamily="18" charset="0"/>
              </a:rPr>
              <a:t>.</a:t>
            </a:r>
            <a:r>
              <a:rPr lang="en-GB" sz="2400">
                <a:latin typeface="Verdana" pitchFamily="34" charset="0"/>
                <a:cs typeface="Times New Roman" pitchFamily="18" charset="0"/>
              </a:rPr>
              <a:t>B</a:t>
            </a:r>
            <a:endParaRPr lang="en-GB" sz="80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7535" name="Arc 15"/>
          <p:cNvSpPr>
            <a:spLocks/>
          </p:cNvSpPr>
          <p:nvPr/>
        </p:nvSpPr>
        <p:spPr bwMode="auto">
          <a:xfrm>
            <a:off x="2362200" y="2058988"/>
            <a:ext cx="4953000" cy="3884612"/>
          </a:xfrm>
          <a:custGeom>
            <a:avLst/>
            <a:gdLst>
              <a:gd name="T0" fmla="*/ 0 w 21600"/>
              <a:gd name="T1" fmla="*/ 0 h 22023"/>
              <a:gd name="T2" fmla="*/ 2147483647 w 21600"/>
              <a:gd name="T3" fmla="*/ 2147483647 h 22023"/>
              <a:gd name="T4" fmla="*/ 0 w 21600"/>
              <a:gd name="T5" fmla="*/ 2147483647 h 220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02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41"/>
                  <a:pt x="21598" y="21882"/>
                  <a:pt x="21595" y="22022"/>
                </a:cubicBezTo>
              </a:path>
              <a:path w="21600" h="2202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41"/>
                  <a:pt x="21598" y="21882"/>
                  <a:pt x="21595" y="2202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>
            <a:off x="2362200" y="3048000"/>
            <a:ext cx="3276600" cy="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5638800" y="3048000"/>
            <a:ext cx="0" cy="2895600"/>
          </a:xfrm>
          <a:prstGeom prst="line">
            <a:avLst/>
          </a:prstGeom>
          <a:noFill/>
          <a:ln w="38100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5699125" y="262255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Verdana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905000" y="2863850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Y1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5410200" y="5943600"/>
            <a:ext cx="484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latin typeface="Verdana" pitchFamily="34" charset="0"/>
                <a:cs typeface="Times New Roman" pitchFamily="18" charset="0"/>
              </a:rPr>
              <a:t>X1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6831013" y="1376363"/>
            <a:ext cx="1981200" cy="2289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Production inside the PPF – e.g. point B means the country is not using all its resources 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6678613" y="1249363"/>
            <a:ext cx="2286000" cy="2432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It can only produce at points outside the PPF if it finds a way of expanding its resources or improves the productivity of those resources it already has. This will push the PPF further outwards.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utoUpdateAnimBg="0"/>
      <p:bldP spid="107534" grpId="0" autoUpdateAnimBg="0"/>
      <p:bldP spid="107535" grpId="0" animBg="1"/>
      <p:bldP spid="107536" grpId="0" animBg="1"/>
      <p:bldP spid="107537" grpId="0" animBg="1"/>
      <p:bldP spid="107538" grpId="0" autoUpdateAnimBg="0"/>
      <p:bldP spid="107539" grpId="0" autoUpdateAnimBg="0"/>
      <p:bldP spid="107540" grpId="0" autoUpdateAnimBg="0"/>
      <p:bldP spid="107541" grpId="0" animBg="1" autoUpdateAnimBg="0"/>
      <p:bldP spid="10754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What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is Economics?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Economics?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宋体" pitchFamily="2" charset="-122"/>
              </a:rPr>
              <a:t>A social science that studies and influences human behavior</a:t>
            </a:r>
          </a:p>
          <a:p>
            <a:pPr algn="just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Economics is the study of what constitutes rational human behavior in the endeavor to fulfill needs and wants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.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sz="3600" dirty="0"/>
              <a:t>“A science that deals with the allocation, or use, of scarce resources for the purpose of fulfilling society’s needs and wants.” – Addison-Wesley</a:t>
            </a:r>
          </a:p>
          <a:p>
            <a:pPr algn="just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41A1AA-07C6-4E24-B34D-9CADA6634FA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6147" name="Picture 4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196975"/>
            <a:ext cx="3419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50"/>
          <p:cNvSpPr>
            <a:spLocks noChangeArrowheads="1"/>
          </p:cNvSpPr>
          <p:nvPr/>
        </p:nvSpPr>
        <p:spPr bwMode="auto">
          <a:xfrm rot="-3066039">
            <a:off x="2808288" y="4435475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49" name="Rectangle 52"/>
          <p:cNvSpPr>
            <a:spLocks noChangeArrowheads="1"/>
          </p:cNvSpPr>
          <p:nvPr/>
        </p:nvSpPr>
        <p:spPr bwMode="auto">
          <a:xfrm rot="2448511">
            <a:off x="6037263" y="4292600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341" name="Rectangle 53"/>
          <p:cNvSpPr>
            <a:spLocks noGrp="1" noChangeArrowheads="1"/>
          </p:cNvSpPr>
          <p:nvPr>
            <p:ph type="title"/>
          </p:nvPr>
        </p:nvSpPr>
        <p:spPr>
          <a:xfrm>
            <a:off x="457200" y="1866900"/>
            <a:ext cx="23510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The “Father”</a:t>
            </a:r>
          </a:p>
        </p:txBody>
      </p:sp>
      <p:sp>
        <p:nvSpPr>
          <p:cNvPr id="12342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457200" y="5006975"/>
            <a:ext cx="8328025" cy="1338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Adam Smith (1723 - 1790)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Author of the famous book "</a:t>
            </a:r>
            <a:r>
              <a:rPr lang="en-US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An Inquiry into the Nature and Causes of the Wealth of Nations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"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6152" name="Rectangle 56"/>
          <p:cNvSpPr>
            <a:spLocks noChangeArrowheads="1"/>
          </p:cNvSpPr>
          <p:nvPr/>
        </p:nvSpPr>
        <p:spPr bwMode="auto">
          <a:xfrm rot="2448511">
            <a:off x="2617788" y="723900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53" name="Rectangle 57"/>
          <p:cNvSpPr>
            <a:spLocks noChangeArrowheads="1"/>
          </p:cNvSpPr>
          <p:nvPr/>
        </p:nvSpPr>
        <p:spPr bwMode="auto">
          <a:xfrm rot="-2162519">
            <a:off x="6037263" y="723900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The Foundation of Economics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E6DECB-5BBD-41D2-9D37-7BB5D23161D7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366838"/>
            <a:ext cx="1905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12"/>
          <p:cNvSpPr>
            <a:spLocks noChangeArrowheads="1"/>
          </p:cNvSpPr>
          <p:nvPr/>
        </p:nvSpPr>
        <p:spPr bwMode="auto">
          <a:xfrm rot="-2999233">
            <a:off x="3233738" y="3351213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 rot="2448511">
            <a:off x="3265488" y="903288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 rot="-2035346">
            <a:off x="5170488" y="903288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 rot="2448511">
            <a:off x="5170488" y="3414713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/>
              <a:t>The Foundation of Economics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04800" y="3752850"/>
            <a:ext cx="8382000" cy="2865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Scarcity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Scarcity refers to our limited resources and our unlimited wants and needs.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For an individual, resources include time, money and skill.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For a country, limited resources include natural resources, capital,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labour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force and technology.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551488" y="33829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- Robbins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9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B7AF6-2C69-4FB1-B992-E739718BC0B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1970088" y="549275"/>
            <a:ext cx="5410200" cy="1524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5183188" y="4689475"/>
            <a:ext cx="3276600" cy="11826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790575" y="4652963"/>
            <a:ext cx="3276600" cy="1219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528888" y="90805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charset="0"/>
              </a:rPr>
              <a:t>ECONOMICS</a:t>
            </a:r>
          </a:p>
        </p:txBody>
      </p:sp>
      <p:cxnSp>
        <p:nvCxnSpPr>
          <p:cNvPr id="9223" name="AutoShape 8"/>
          <p:cNvCxnSpPr>
            <a:cxnSpLocks noChangeShapeType="1"/>
          </p:cNvCxnSpPr>
          <p:nvPr/>
        </p:nvCxnSpPr>
        <p:spPr bwMode="auto">
          <a:xfrm>
            <a:off x="2339975" y="3392488"/>
            <a:ext cx="1588" cy="1260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AutoShape 9"/>
          <p:cNvCxnSpPr>
            <a:cxnSpLocks noChangeShapeType="1"/>
          </p:cNvCxnSpPr>
          <p:nvPr/>
        </p:nvCxnSpPr>
        <p:spPr bwMode="auto">
          <a:xfrm>
            <a:off x="6875463" y="3392488"/>
            <a:ext cx="1587" cy="1296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AutoShape 10"/>
          <p:cNvCxnSpPr>
            <a:cxnSpLocks noChangeShapeType="1"/>
          </p:cNvCxnSpPr>
          <p:nvPr/>
        </p:nvCxnSpPr>
        <p:spPr bwMode="auto">
          <a:xfrm>
            <a:off x="2339975" y="3392488"/>
            <a:ext cx="4537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AutoShape 11"/>
          <p:cNvCxnSpPr>
            <a:cxnSpLocks noChangeShapeType="1"/>
          </p:cNvCxnSpPr>
          <p:nvPr/>
        </p:nvCxnSpPr>
        <p:spPr bwMode="auto">
          <a:xfrm>
            <a:off x="4608513" y="2060575"/>
            <a:ext cx="0" cy="1331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008063" y="51054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charset="0"/>
              </a:rPr>
              <a:t>MICRO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543550" y="51054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charset="0"/>
              </a:rPr>
              <a:t>MACRO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Micro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Pct val="120000"/>
              <a:buFontTx/>
              <a:buChar char="•"/>
              <a:defRPr/>
            </a:pPr>
            <a:r>
              <a:rPr lang="en-US" sz="2400" dirty="0"/>
              <a:t>Micro Economics studies </a:t>
            </a:r>
            <a:r>
              <a:rPr lang="en-IN" sz="2400" dirty="0"/>
              <a:t>how the individual parts of the economy make decisions to allocate limited resources </a:t>
            </a:r>
            <a:endParaRPr lang="en-US" sz="2400" dirty="0"/>
          </a:p>
          <a:p>
            <a:pPr algn="just">
              <a:buSzPct val="120000"/>
              <a:buFontTx/>
              <a:buChar char="•"/>
              <a:defRPr/>
            </a:pPr>
            <a:r>
              <a:rPr lang="en-US" altLang="zh-CN" sz="2400" dirty="0"/>
              <a:t>Microeconomics studies: </a:t>
            </a:r>
          </a:p>
          <a:p>
            <a:pPr lvl="1" algn="just">
              <a:buSzPct val="120000"/>
              <a:buFontTx/>
              <a:buChar char="–"/>
              <a:defRPr/>
            </a:pPr>
            <a:r>
              <a:rPr lang="en-US" altLang="zh-CN" sz="2400" dirty="0"/>
              <a:t>how individuals use limited resources to meet unlimited needs </a:t>
            </a:r>
          </a:p>
          <a:p>
            <a:pPr lvl="1" algn="just">
              <a:buSzPct val="120000"/>
              <a:buFontTx/>
              <a:buChar char="–"/>
              <a:defRPr/>
            </a:pPr>
            <a:r>
              <a:rPr lang="en-US" altLang="zh-CN" sz="2400" dirty="0"/>
              <a:t>the consequences of their decisions</a:t>
            </a:r>
          </a:p>
          <a:p>
            <a:pPr lvl="1" algn="just">
              <a:buSzPct val="120000"/>
              <a:buFontTx/>
              <a:buChar char="–"/>
              <a:defRPr/>
            </a:pPr>
            <a:r>
              <a:rPr lang="en-US" sz="2400" dirty="0"/>
              <a:t>the </a:t>
            </a:r>
            <a:r>
              <a:rPr lang="en-US" sz="2400" dirty="0" err="1"/>
              <a:t>behaviour</a:t>
            </a:r>
            <a:r>
              <a:rPr lang="en-US" sz="2400" dirty="0"/>
              <a:t> of individual components like industries, firms and households.</a:t>
            </a:r>
          </a:p>
          <a:p>
            <a:pPr lvl="1" algn="just">
              <a:buSzPct val="120000"/>
              <a:buFontTx/>
              <a:buChar char="–"/>
              <a:defRPr/>
            </a:pPr>
            <a:r>
              <a:rPr lang="en-US" sz="2400" dirty="0"/>
              <a:t>how individual prices are set</a:t>
            </a:r>
          </a:p>
          <a:p>
            <a:pPr lvl="1" algn="just">
              <a:buSzPct val="120000"/>
              <a:buFontTx/>
              <a:buChar char="–"/>
              <a:defRPr/>
            </a:pPr>
            <a:r>
              <a:rPr lang="en-US" sz="2400" dirty="0"/>
              <a:t>what determines the price of land, </a:t>
            </a:r>
            <a:r>
              <a:rPr lang="en-US" sz="2400" dirty="0" err="1"/>
              <a:t>labour</a:t>
            </a:r>
            <a:r>
              <a:rPr lang="en-US" sz="2400" dirty="0"/>
              <a:t> and capital</a:t>
            </a:r>
          </a:p>
          <a:p>
            <a:pPr lvl="1" algn="just">
              <a:buSzPct val="120000"/>
              <a:buFontTx/>
              <a:buChar char="–"/>
              <a:defRPr/>
            </a:pPr>
            <a:r>
              <a:rPr lang="en-US" sz="2400" dirty="0"/>
              <a:t> inquire into the strengths and weaknesses of the market mechanism</a:t>
            </a:r>
            <a:r>
              <a:rPr lang="en-US" sz="2400" dirty="0" smtClean="0"/>
              <a:t>.</a:t>
            </a:r>
            <a:endParaRPr lang="en-US" altLang="zh-CN" sz="2400" dirty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64FC9C-8409-401A-B072-53148E9F037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Macro Economics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877DB0-CD25-4E23-9FBB-56711AF26766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33400" y="1484313"/>
            <a:ext cx="81534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SzPct val="125000"/>
              <a:buFontTx/>
              <a:buChar char="•"/>
              <a:defRPr/>
            </a:pP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SzPct val="125000"/>
              <a:buFontTx/>
              <a:buChar char="•"/>
              <a:defRPr/>
            </a:pPr>
            <a:r>
              <a:rPr lang="en-US" altLang="zh-CN" sz="2400" dirty="0"/>
              <a:t>Macroeconomics </a:t>
            </a:r>
            <a:r>
              <a:rPr lang="en-US" sz="2400" dirty="0"/>
              <a:t>studies about the functioning of the economy as a whole</a:t>
            </a:r>
          </a:p>
          <a:p>
            <a:pPr algn="just">
              <a:buSzPct val="125000"/>
              <a:buFontTx/>
              <a:buChar char="•"/>
              <a:defRPr/>
            </a:pPr>
            <a:r>
              <a:rPr lang="en-US" sz="2400" dirty="0"/>
              <a:t>It examines the economy through wide-lens.</a:t>
            </a:r>
          </a:p>
          <a:p>
            <a:pPr>
              <a:lnSpc>
                <a:spcPct val="95000"/>
              </a:lnSpc>
              <a:buSzPct val="125000"/>
              <a:buFontTx/>
              <a:buChar char="•"/>
              <a:defRPr/>
            </a:pPr>
            <a:r>
              <a:rPr lang="en-US" sz="2400" dirty="0"/>
              <a:t>Macroeconomics studies about</a:t>
            </a:r>
          </a:p>
          <a:p>
            <a:pPr lvl="1" algn="just">
              <a:buSzPct val="125000"/>
              <a:buFontTx/>
              <a:buChar char="•"/>
              <a:defRPr/>
            </a:pPr>
            <a:r>
              <a:rPr lang="en-US" sz="2400" dirty="0"/>
              <a:t>the total output of a nation </a:t>
            </a:r>
          </a:p>
          <a:p>
            <a:pPr lvl="1" algn="just">
              <a:buSzPct val="125000"/>
              <a:buFontTx/>
              <a:buChar char="•"/>
              <a:defRPr/>
            </a:pPr>
            <a:r>
              <a:rPr lang="en-US" sz="2400" dirty="0"/>
              <a:t>the way the nation allocates its limited resources of land, labor and capital </a:t>
            </a:r>
          </a:p>
          <a:p>
            <a:pPr lvl="1" algn="just">
              <a:buSzPct val="125000"/>
              <a:buFontTx/>
              <a:buChar char="•"/>
              <a:defRPr/>
            </a:pPr>
            <a:r>
              <a:rPr lang="en-US" sz="2400" dirty="0"/>
              <a:t>the ways to maximize production levels </a:t>
            </a:r>
          </a:p>
          <a:p>
            <a:pPr lvl="1" algn="just">
              <a:buSzPct val="125000"/>
              <a:buFontTx/>
              <a:buChar char="•"/>
              <a:defRPr/>
            </a:pPr>
            <a:r>
              <a:rPr lang="en-US" sz="2400" dirty="0"/>
              <a:t>the techniques to promote trade </a:t>
            </a:r>
          </a:p>
          <a:p>
            <a:pPr algn="just">
              <a:buSzPct val="125000"/>
              <a:buFontTx/>
              <a:buChar char="•"/>
              <a:defRPr/>
            </a:pPr>
            <a:r>
              <a:rPr lang="en-US" sz="2400" dirty="0"/>
              <a:t>After observing the society as a whole, Adam Smith noted that there was an "invisible hand" turning the wheels of the economy: a market force that keeps the economy functioning.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9C343-E7A6-4975-A69F-971EC002C0B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pic>
        <p:nvPicPr>
          <p:cNvPr id="4" name="Picture 4" descr="fact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9424" r="4242" b="2494"/>
          <a:stretch/>
        </p:blipFill>
        <p:spPr bwMode="auto">
          <a:xfrm>
            <a:off x="297872" y="533400"/>
            <a:ext cx="8617528" cy="5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19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872</Words>
  <Application>Microsoft Office PowerPoint</Application>
  <PresentationFormat>On-screen Show (4:3)</PresentationFormat>
  <Paragraphs>128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Arial Rounded MT Bold</vt:lpstr>
      <vt:lpstr>Calibri</vt:lpstr>
      <vt:lpstr>Times New Roman</vt:lpstr>
      <vt:lpstr>Verdana</vt:lpstr>
      <vt:lpstr>Wingdings</vt:lpstr>
      <vt:lpstr>Office Theme</vt:lpstr>
      <vt:lpstr>Fundamentals of Management and Economics  </vt:lpstr>
      <vt:lpstr>What is Economics?</vt:lpstr>
      <vt:lpstr>What is Economics?</vt:lpstr>
      <vt:lpstr>The “Father”</vt:lpstr>
      <vt:lpstr>The Foundation of Economics</vt:lpstr>
      <vt:lpstr>PowerPoint Presentation</vt:lpstr>
      <vt:lpstr>Micro Economics</vt:lpstr>
      <vt:lpstr>Macro Economics</vt:lpstr>
      <vt:lpstr>PowerPoint Presentation</vt:lpstr>
      <vt:lpstr>Need and Want</vt:lpstr>
      <vt:lpstr>Scarcity</vt:lpstr>
      <vt:lpstr>The Economic Problem</vt:lpstr>
      <vt:lpstr>The Economic Problem</vt:lpstr>
      <vt:lpstr>Opportunity Cost</vt:lpstr>
      <vt:lpstr>Production Possibility Frontiers</vt:lpstr>
      <vt:lpstr>Production Possibility Frontiers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Management and Applied Economics</dc:title>
  <dc:creator>Acer</dc:creator>
  <cp:lastModifiedBy>HELLO USER™</cp:lastModifiedBy>
  <cp:revision>11</cp:revision>
  <dcterms:created xsi:type="dcterms:W3CDTF">2015-05-13T17:12:32Z</dcterms:created>
  <dcterms:modified xsi:type="dcterms:W3CDTF">2016-09-20T09:26:41Z</dcterms:modified>
</cp:coreProperties>
</file>